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9" r:id="rId3"/>
    <p:sldId id="263" r:id="rId4"/>
    <p:sldId id="287" r:id="rId5"/>
    <p:sldId id="271" r:id="rId6"/>
    <p:sldId id="264" r:id="rId7"/>
    <p:sldId id="294" r:id="rId8"/>
    <p:sldId id="295" r:id="rId9"/>
    <p:sldId id="296" r:id="rId10"/>
    <p:sldId id="265" r:id="rId11"/>
    <p:sldId id="293" r:id="rId1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957" autoAdjust="0"/>
  </p:normalViewPr>
  <p:slideViewPr>
    <p:cSldViewPr snapToGrid="0" snapToObjects="1">
      <p:cViewPr varScale="1">
        <p:scale>
          <a:sx n="99" d="100"/>
          <a:sy n="99" d="100"/>
        </p:scale>
        <p:origin x="99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F61EA3-CA85-4CF8-A0C9-FE14FA29FD8D}" type="datetimeFigureOut">
              <a:rPr lang="tr-TR" smtClean="0"/>
              <a:t>5.08.2022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7C1287-7124-4DF8-B613-0220DA33BF81}" type="slidenum">
              <a:rPr lang="tr-TR" smtClean="0"/>
              <a:t>‹#›</a:t>
            </a:fld>
            <a:endParaRPr lang="tr-TR"/>
          </a:p>
        </p:txBody>
      </p:sp>
    </p:spTree>
    <p:extLst>
      <p:ext uri="{BB962C8B-B14F-4D97-AF65-F5344CB8AC3E}">
        <p14:creationId xmlns:p14="http://schemas.microsoft.com/office/powerpoint/2010/main" val="3155800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5</a:t>
            </a:fld>
            <a:endParaRPr lang="tr-TR"/>
          </a:p>
        </p:txBody>
      </p:sp>
    </p:spTree>
    <p:extLst>
      <p:ext uri="{BB962C8B-B14F-4D97-AF65-F5344CB8AC3E}">
        <p14:creationId xmlns:p14="http://schemas.microsoft.com/office/powerpoint/2010/main" val="226170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A7C1287-7124-4DF8-B613-0220DA33BF81}" type="slidenum">
              <a:rPr lang="tr-TR" smtClean="0"/>
              <a:t>11</a:t>
            </a:fld>
            <a:endParaRPr lang="tr-TR"/>
          </a:p>
        </p:txBody>
      </p:sp>
    </p:spTree>
    <p:extLst>
      <p:ext uri="{BB962C8B-B14F-4D97-AF65-F5344CB8AC3E}">
        <p14:creationId xmlns:p14="http://schemas.microsoft.com/office/powerpoint/2010/main" val="3185322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8/5/2022</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8/5/2022</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480226" y="2615689"/>
            <a:ext cx="7452760" cy="1323439"/>
          </a:xfrm>
          <a:prstGeom prst="rect">
            <a:avLst/>
          </a:prstGeom>
          <a:noFill/>
        </p:spPr>
        <p:txBody>
          <a:bodyPr wrap="square" rtlCol="0">
            <a:spAutoFit/>
          </a:bodyPr>
          <a:lstStyle/>
          <a:p>
            <a:r>
              <a:rPr lang="tr-TR" sz="4000" b="1" dirty="0">
                <a:solidFill>
                  <a:schemeClr val="accent1"/>
                </a:solidFill>
              </a:rPr>
              <a:t>ÇOCUK İŞÇİLİĞİNİN PSİKOLOJİK ETKİLERİ</a:t>
            </a:r>
            <a:endParaRPr lang="tr-TR" sz="4000"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1099457" y="2136337"/>
            <a:ext cx="3179466" cy="1323439"/>
          </a:xfrm>
          <a:prstGeom prst="rect">
            <a:avLst/>
          </a:prstGeom>
          <a:noFill/>
        </p:spPr>
        <p:txBody>
          <a:bodyPr wrap="square" rtlCol="0">
            <a:spAutoFit/>
          </a:bodyPr>
          <a:lstStyle/>
          <a:p>
            <a:r>
              <a:rPr lang="tr-TR" sz="4000" b="1" dirty="0">
                <a:solidFill>
                  <a:schemeClr val="bg1"/>
                </a:solidFill>
              </a:rPr>
              <a:t>Vaka Örnekleri</a:t>
            </a:r>
          </a:p>
        </p:txBody>
      </p:sp>
      <p:sp>
        <p:nvSpPr>
          <p:cNvPr id="10" name="TextBox 9">
            <a:extLst>
              <a:ext uri="{FF2B5EF4-FFF2-40B4-BE49-F238E27FC236}">
                <a16:creationId xmlns:a16="http://schemas.microsoft.com/office/drawing/2014/main" id="{5EC90167-AB9F-1A4B-9E57-DC95942C427C}"/>
              </a:ext>
            </a:extLst>
          </p:cNvPr>
          <p:cNvSpPr txBox="1"/>
          <p:nvPr/>
        </p:nvSpPr>
        <p:spPr>
          <a:xfrm>
            <a:off x="4090660" y="2136337"/>
            <a:ext cx="2435268" cy="4278094"/>
          </a:xfrm>
          <a:prstGeom prst="rect">
            <a:avLst/>
          </a:prstGeom>
          <a:noFill/>
        </p:spPr>
        <p:txBody>
          <a:bodyPr wrap="square" rtlCol="0">
            <a:spAutoFit/>
          </a:bodyPr>
          <a:lstStyle/>
          <a:p>
            <a:r>
              <a:rPr lang="tr-TR" sz="1600" b="1" dirty="0">
                <a:solidFill>
                  <a:schemeClr val="accent1">
                    <a:lumMod val="50000"/>
                  </a:schemeClr>
                </a:solidFill>
              </a:rPr>
              <a:t>M., erkek, </a:t>
            </a:r>
            <a:r>
              <a:rPr lang="tr-TR" sz="1600" dirty="0">
                <a:solidFill>
                  <a:schemeClr val="accent1">
                    <a:lumMod val="50000"/>
                  </a:schemeClr>
                </a:solidFill>
              </a:rPr>
              <a:t>çalışmaya </a:t>
            </a:r>
          </a:p>
          <a:p>
            <a:r>
              <a:rPr lang="tr-TR" sz="1600" dirty="0">
                <a:solidFill>
                  <a:schemeClr val="accent1">
                    <a:lumMod val="50000"/>
                  </a:schemeClr>
                </a:solidFill>
              </a:rPr>
              <a:t>12 yaşında başlamış. “ Tekstilde çalışmak çok zor ve yorucu. Tüm gün çalışıyorsun her yer pis. Aldığın ücret çok az, ayrıca işim olduğunda izin almakta çok zorlanıyorum. Aileme bakmak zorundayım çünkü babam artık çalışmıyor. Okula gitmek ve yaşıtlarım gibi olmak isterdim. Çalışmak sanki beni çok yaşlandırdı.”</a:t>
            </a:r>
          </a:p>
          <a:p>
            <a:endParaRPr lang="tr-TR" sz="2000" dirty="0"/>
          </a:p>
          <a:p>
            <a:endParaRPr lang="tr-TR" sz="2800" b="1" dirty="0">
              <a:solidFill>
                <a:schemeClr val="accent1">
                  <a:lumMod val="50000"/>
                </a:schemeClr>
              </a:solidFill>
            </a:endParaRPr>
          </a:p>
        </p:txBody>
      </p:sp>
      <p:sp>
        <p:nvSpPr>
          <p:cNvPr id="5" name="TextBox 4">
            <a:extLst>
              <a:ext uri="{FF2B5EF4-FFF2-40B4-BE49-F238E27FC236}">
                <a16:creationId xmlns:a16="http://schemas.microsoft.com/office/drawing/2014/main" id="{C9DFD71B-60D7-47DA-8130-A71611DB0812}"/>
              </a:ext>
            </a:extLst>
          </p:cNvPr>
          <p:cNvSpPr txBox="1"/>
          <p:nvPr/>
        </p:nvSpPr>
        <p:spPr>
          <a:xfrm>
            <a:off x="6850855" y="1858866"/>
            <a:ext cx="1985137" cy="4555093"/>
          </a:xfrm>
          <a:prstGeom prst="rect">
            <a:avLst/>
          </a:prstGeom>
          <a:noFill/>
        </p:spPr>
        <p:txBody>
          <a:bodyPr wrap="square" rtlCol="0">
            <a:spAutoFit/>
          </a:bodyPr>
          <a:lstStyle/>
          <a:p>
            <a:endParaRPr lang="tr-TR" b="1" dirty="0">
              <a:solidFill>
                <a:schemeClr val="accent1">
                  <a:lumMod val="50000"/>
                </a:schemeClr>
              </a:solidFill>
            </a:endParaRPr>
          </a:p>
          <a:p>
            <a:r>
              <a:rPr lang="tr-TR" sz="1600" b="1" dirty="0">
                <a:solidFill>
                  <a:schemeClr val="accent1">
                    <a:lumMod val="50000"/>
                  </a:schemeClr>
                </a:solidFill>
              </a:rPr>
              <a:t>D., erkek,</a:t>
            </a:r>
            <a:r>
              <a:rPr lang="tr-TR" sz="1600" dirty="0">
                <a:solidFill>
                  <a:schemeClr val="accent1">
                    <a:lumMod val="50000"/>
                  </a:schemeClr>
                </a:solidFill>
              </a:rPr>
              <a:t> çalışmaya 10 yaşında başlamış. </a:t>
            </a:r>
          </a:p>
          <a:p>
            <a:r>
              <a:rPr lang="tr-TR" sz="1600" dirty="0">
                <a:solidFill>
                  <a:schemeClr val="accent1">
                    <a:lumMod val="50000"/>
                  </a:schemeClr>
                </a:solidFill>
              </a:rPr>
              <a:t>“Şu an 45 yaşındayım ve içimden hiç çalışmak gelmiyor. Çünkü 10 yaşında babamın marangoz dükkanında çalışmaya başladım. Babama oyun oynamak istiyorum derdim kabul etmezdi. Keşke o zaman istediğim gibi olsaydı.”</a:t>
            </a:r>
          </a:p>
          <a:p>
            <a:endParaRPr lang="tr-TR" sz="2000" dirty="0"/>
          </a:p>
          <a:p>
            <a:endParaRPr lang="tr-TR" sz="2800" b="1" dirty="0">
              <a:solidFill>
                <a:schemeClr val="accent1">
                  <a:lumMod val="50000"/>
                </a:schemeClr>
              </a:solidFill>
            </a:endParaRPr>
          </a:p>
        </p:txBody>
      </p:sp>
      <p:sp>
        <p:nvSpPr>
          <p:cNvPr id="6" name="TextBox 5">
            <a:extLst>
              <a:ext uri="{FF2B5EF4-FFF2-40B4-BE49-F238E27FC236}">
                <a16:creationId xmlns:a16="http://schemas.microsoft.com/office/drawing/2014/main" id="{DDB63387-6488-46AD-99C0-FEB48571B2CF}"/>
              </a:ext>
            </a:extLst>
          </p:cNvPr>
          <p:cNvSpPr txBox="1"/>
          <p:nvPr/>
        </p:nvSpPr>
        <p:spPr>
          <a:xfrm>
            <a:off x="9097860" y="2114539"/>
            <a:ext cx="2548708" cy="4278094"/>
          </a:xfrm>
          <a:prstGeom prst="rect">
            <a:avLst/>
          </a:prstGeom>
          <a:noFill/>
        </p:spPr>
        <p:txBody>
          <a:bodyPr wrap="square" rtlCol="0">
            <a:spAutoFit/>
          </a:bodyPr>
          <a:lstStyle/>
          <a:p>
            <a:r>
              <a:rPr lang="tr-TR" sz="1600" b="1" dirty="0">
                <a:solidFill>
                  <a:schemeClr val="accent1">
                    <a:lumMod val="50000"/>
                  </a:schemeClr>
                </a:solidFill>
              </a:rPr>
              <a:t>G., kadın, </a:t>
            </a:r>
            <a:r>
              <a:rPr lang="tr-TR" sz="1600" dirty="0">
                <a:solidFill>
                  <a:schemeClr val="accent1">
                    <a:lumMod val="50000"/>
                  </a:schemeClr>
                </a:solidFill>
              </a:rPr>
              <a:t>çalışmaya </a:t>
            </a:r>
          </a:p>
          <a:p>
            <a:r>
              <a:rPr lang="tr-TR" sz="1600" dirty="0">
                <a:solidFill>
                  <a:schemeClr val="accent1">
                    <a:lumMod val="50000"/>
                  </a:schemeClr>
                </a:solidFill>
              </a:rPr>
              <a:t>8 yaşında başlamış.</a:t>
            </a:r>
          </a:p>
          <a:p>
            <a:r>
              <a:rPr lang="tr-TR" sz="1600" dirty="0">
                <a:solidFill>
                  <a:schemeClr val="accent1">
                    <a:lumMod val="50000"/>
                  </a:schemeClr>
                </a:solidFill>
              </a:rPr>
              <a:t>İlk </a:t>
            </a:r>
            <a:r>
              <a:rPr lang="tr-TR" sz="1600" dirty="0" err="1">
                <a:solidFill>
                  <a:schemeClr val="accent1">
                    <a:lumMod val="50000"/>
                  </a:schemeClr>
                </a:solidFill>
              </a:rPr>
              <a:t>İstanbula’a</a:t>
            </a:r>
            <a:r>
              <a:rPr lang="tr-TR" sz="1600" dirty="0">
                <a:solidFill>
                  <a:schemeClr val="accent1">
                    <a:lumMod val="50000"/>
                  </a:schemeClr>
                </a:solidFill>
              </a:rPr>
              <a:t> geldiğimizde çok zorlandık. Babam çalışamıyordu. Belinde fıtık vardı. Abilerimle bende tekstilde çalışmaya başladım. 6 yıldır çalışıyorum. Çok kızarlardı bana iş yerinde. Hep öfkelenirdim ama susmak zorundaydım. Artık canım hiçbir şey yapmak istemiyor. Hiç mutlu değilim.”</a:t>
            </a:r>
          </a:p>
          <a:p>
            <a:endParaRPr lang="tr-TR" sz="2000" dirty="0"/>
          </a:p>
          <a:p>
            <a:endParaRPr lang="tr-TR" sz="2800" b="1" dirty="0">
              <a:solidFill>
                <a:schemeClr val="accent1">
                  <a:lumMod val="50000"/>
                </a:schemeClr>
              </a:solidFill>
            </a:endParaRPr>
          </a:p>
        </p:txBody>
      </p:sp>
    </p:spTree>
    <p:extLst>
      <p:ext uri="{BB962C8B-B14F-4D97-AF65-F5344CB8AC3E}">
        <p14:creationId xmlns:p14="http://schemas.microsoft.com/office/powerpoint/2010/main" val="3149732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10" name="Google Shape;236;p17">
            <a:extLst>
              <a:ext uri="{FF2B5EF4-FFF2-40B4-BE49-F238E27FC236}">
                <a16:creationId xmlns:a16="http://schemas.microsoft.com/office/drawing/2014/main" id="{BDEC5EC5-26F6-4954-8B66-C9ACEC52CC78}"/>
              </a:ext>
            </a:extLst>
          </p:cNvPr>
          <p:cNvPicPr preferRelativeResize="0"/>
          <p:nvPr/>
        </p:nvPicPr>
        <p:blipFill rotWithShape="1">
          <a:blip r:embed="rId4">
            <a:alphaModFix/>
          </a:blip>
          <a:srcRect/>
          <a:stretch/>
        </p:blipFill>
        <p:spPr>
          <a:xfrm>
            <a:off x="3699668" y="1665056"/>
            <a:ext cx="4792663" cy="3738326"/>
          </a:xfrm>
          <a:prstGeom prst="ellipse">
            <a:avLst/>
          </a:prstGeom>
          <a:ln>
            <a:noFill/>
          </a:ln>
          <a:effectLst>
            <a:softEdge rad="112500"/>
          </a:effectLst>
        </p:spPr>
      </p:pic>
    </p:spTree>
    <p:extLst>
      <p:ext uri="{BB962C8B-B14F-4D97-AF65-F5344CB8AC3E}">
        <p14:creationId xmlns:p14="http://schemas.microsoft.com/office/powerpoint/2010/main" val="2299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5EC90167-AB9F-1A4B-9E57-DC95942C427C}"/>
              </a:ext>
            </a:extLst>
          </p:cNvPr>
          <p:cNvSpPr txBox="1"/>
          <p:nvPr/>
        </p:nvSpPr>
        <p:spPr>
          <a:xfrm>
            <a:off x="4312118" y="2342215"/>
            <a:ext cx="7395669" cy="2308324"/>
          </a:xfrm>
          <a:prstGeom prst="rect">
            <a:avLst/>
          </a:prstGeom>
          <a:noFill/>
        </p:spPr>
        <p:txBody>
          <a:bodyPr wrap="square" rtlCol="0">
            <a:spAutoFit/>
          </a:bodyPr>
          <a:lstStyle/>
          <a:p>
            <a:pPr algn="ctr"/>
            <a:r>
              <a:rPr lang="tr-TR" sz="2800" dirty="0">
                <a:solidFill>
                  <a:schemeClr val="accent1">
                    <a:lumMod val="50000"/>
                  </a:schemeClr>
                </a:solidFill>
                <a:latin typeface="Arial"/>
                <a:ea typeface="Arial"/>
                <a:cs typeface="Arial"/>
                <a:sym typeface="Arial"/>
              </a:rPr>
              <a:t>“Çalışan çocuk” kavramı, hayatını kazanmak veya aile bütçesine katkı sağlamak amacıyla çalışan 18 yaşın altındaki çocuklar için kullanılmaktadır (United Nations,2011).</a:t>
            </a:r>
          </a:p>
          <a:p>
            <a:pPr marL="457200" indent="-457200">
              <a:buFont typeface="Wingdings" panose="05000000000000000000" pitchFamily="2" charset="2"/>
              <a:buChar char="ü"/>
            </a:pPr>
            <a:endParaRPr lang="tr-TR" sz="3200" dirty="0">
              <a:solidFill>
                <a:schemeClr val="accent1">
                  <a:lumMod val="50000"/>
                </a:schemeClr>
              </a:solidFill>
            </a:endParaRPr>
          </a:p>
        </p:txBody>
      </p:sp>
      <p:pic>
        <p:nvPicPr>
          <p:cNvPr id="3" name="Picture 2">
            <a:extLst>
              <a:ext uri="{FF2B5EF4-FFF2-40B4-BE49-F238E27FC236}">
                <a16:creationId xmlns:a16="http://schemas.microsoft.com/office/drawing/2014/main" id="{6950E24A-3040-416B-A794-CE5CC9C3301B}"/>
              </a:ext>
            </a:extLst>
          </p:cNvPr>
          <p:cNvPicPr>
            <a:picLocks noChangeAspect="1"/>
          </p:cNvPicPr>
          <p:nvPr/>
        </p:nvPicPr>
        <p:blipFill>
          <a:blip r:embed="rId3"/>
          <a:stretch>
            <a:fillRect/>
          </a:stretch>
        </p:blipFill>
        <p:spPr>
          <a:xfrm>
            <a:off x="240632" y="1977993"/>
            <a:ext cx="3378467" cy="3036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a:extLst>
              <a:ext uri="{FF2B5EF4-FFF2-40B4-BE49-F238E27FC236}">
                <a16:creationId xmlns:a16="http://schemas.microsoft.com/office/drawing/2014/main" id="{490C069F-5ED1-4DD8-B877-666B20AB35CC}"/>
              </a:ext>
            </a:extLst>
          </p:cNvPr>
          <p:cNvSpPr txBox="1"/>
          <p:nvPr/>
        </p:nvSpPr>
        <p:spPr>
          <a:xfrm>
            <a:off x="113097" y="5018854"/>
            <a:ext cx="6097604" cy="276999"/>
          </a:xfrm>
          <a:prstGeom prst="rect">
            <a:avLst/>
          </a:prstGeom>
          <a:noFill/>
        </p:spPr>
        <p:txBody>
          <a:bodyPr wrap="square">
            <a:spAutoFit/>
          </a:bodyPr>
          <a:lstStyle/>
          <a:p>
            <a:r>
              <a:rPr lang="en-US" sz="1200" dirty="0" err="1">
                <a:solidFill>
                  <a:schemeClr val="bg1"/>
                </a:solidFill>
              </a:rPr>
              <a:t>Resim</a:t>
            </a:r>
            <a:r>
              <a:rPr lang="en-US" sz="1200" dirty="0">
                <a:solidFill>
                  <a:schemeClr val="bg1"/>
                </a:solidFill>
              </a:rPr>
              <a:t>: https://www.google.com </a:t>
            </a:r>
            <a:r>
              <a:rPr lang="en-US" sz="1200" dirty="0" err="1">
                <a:solidFill>
                  <a:schemeClr val="bg1"/>
                </a:solidFill>
              </a:rPr>
              <a:t>sayfasından</a:t>
            </a:r>
            <a:r>
              <a:rPr lang="en-US" sz="1200" dirty="0">
                <a:solidFill>
                  <a:schemeClr val="bg1"/>
                </a:solidFill>
              </a:rPr>
              <a:t> </a:t>
            </a:r>
            <a:r>
              <a:rPr lang="en-US" sz="1200" dirty="0" err="1">
                <a:solidFill>
                  <a:schemeClr val="bg1"/>
                </a:solidFill>
              </a:rPr>
              <a:t>alınmıştır</a:t>
            </a:r>
            <a:endParaRPr lang="en-US" sz="1200" dirty="0">
              <a:solidFill>
                <a:schemeClr val="bg1"/>
              </a:solidFill>
            </a:endParaRPr>
          </a:p>
        </p:txBody>
      </p:sp>
    </p:spTree>
    <p:extLst>
      <p:ext uri="{BB962C8B-B14F-4D97-AF65-F5344CB8AC3E}">
        <p14:creationId xmlns:p14="http://schemas.microsoft.com/office/powerpoint/2010/main" val="19406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20485" y="2151727"/>
            <a:ext cx="2935017" cy="2862322"/>
          </a:xfrm>
          <a:prstGeom prst="rect">
            <a:avLst/>
          </a:prstGeom>
          <a:noFill/>
        </p:spPr>
        <p:txBody>
          <a:bodyPr wrap="square" rtlCol="0">
            <a:spAutoFit/>
          </a:bodyPr>
          <a:lstStyle/>
          <a:p>
            <a:r>
              <a:rPr lang="tr-TR" sz="3600" b="1" dirty="0">
                <a:solidFill>
                  <a:schemeClr val="bg1"/>
                </a:solidFill>
              </a:rPr>
              <a:t>Çalışan Çocuk Olgusunu Ortaya Çıkaran Nedenler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292769" y="2218209"/>
            <a:ext cx="7161963" cy="2677656"/>
          </a:xfrm>
          <a:prstGeom prst="rect">
            <a:avLst/>
          </a:prstGeom>
          <a:noFill/>
        </p:spPr>
        <p:txBody>
          <a:bodyPr wrap="square" rtlCol="0">
            <a:spAutoFit/>
          </a:bodyPr>
          <a:lstStyle/>
          <a:p>
            <a:pPr marL="457200" indent="-457200">
              <a:buFont typeface="Arial" panose="020B0604020202020204" pitchFamily="34" charset="0"/>
              <a:buChar char="•"/>
            </a:pPr>
            <a:r>
              <a:rPr lang="tr-TR" sz="2400" dirty="0">
                <a:solidFill>
                  <a:schemeClr val="accent1">
                    <a:lumMod val="50000"/>
                  </a:schemeClr>
                </a:solidFill>
              </a:rPr>
              <a:t>İşsizlik</a:t>
            </a:r>
          </a:p>
          <a:p>
            <a:pPr marL="457200" indent="-457200">
              <a:buFont typeface="Arial" panose="020B0604020202020204" pitchFamily="34" charset="0"/>
              <a:buChar char="•"/>
            </a:pPr>
            <a:r>
              <a:rPr lang="tr-TR" sz="2400" dirty="0">
                <a:solidFill>
                  <a:schemeClr val="accent1">
                    <a:lumMod val="50000"/>
                  </a:schemeClr>
                </a:solidFill>
              </a:rPr>
              <a:t>Düşük gelir</a:t>
            </a:r>
          </a:p>
          <a:p>
            <a:pPr marL="457200" indent="-457200">
              <a:buFont typeface="Arial" panose="020B0604020202020204" pitchFamily="34" charset="0"/>
              <a:buChar char="•"/>
            </a:pPr>
            <a:r>
              <a:rPr lang="tr-TR" sz="2400" dirty="0">
                <a:solidFill>
                  <a:schemeClr val="accent1">
                    <a:lumMod val="50000"/>
                  </a:schemeClr>
                </a:solidFill>
              </a:rPr>
              <a:t>İş piyasasının çocuk çalışanı gerektirmesi</a:t>
            </a:r>
          </a:p>
          <a:p>
            <a:pPr marL="457200" indent="-457200">
              <a:buFont typeface="Arial" panose="020B0604020202020204" pitchFamily="34" charset="0"/>
              <a:buChar char="•"/>
            </a:pPr>
            <a:r>
              <a:rPr lang="tr-TR" sz="2400" dirty="0">
                <a:solidFill>
                  <a:schemeClr val="accent1">
                    <a:lumMod val="50000"/>
                  </a:schemeClr>
                </a:solidFill>
              </a:rPr>
              <a:t>Nüfus artışı ve gerçekleştirilemeyen aile planlaması</a:t>
            </a:r>
          </a:p>
          <a:p>
            <a:pPr marL="457200" indent="-457200">
              <a:buFont typeface="Arial" panose="020B0604020202020204" pitchFamily="34" charset="0"/>
              <a:buChar char="•"/>
            </a:pPr>
            <a:r>
              <a:rPr lang="tr-TR" sz="2400" dirty="0">
                <a:solidFill>
                  <a:schemeClr val="accent1">
                    <a:lumMod val="50000"/>
                  </a:schemeClr>
                </a:solidFill>
              </a:rPr>
              <a:t>Düşük eğitim düzeyi ve bilinçsizlik</a:t>
            </a:r>
          </a:p>
          <a:p>
            <a:pPr marL="457200" indent="-457200">
              <a:buFont typeface="Arial" panose="020B0604020202020204" pitchFamily="34" charset="0"/>
              <a:buChar char="•"/>
            </a:pPr>
            <a:r>
              <a:rPr lang="tr-TR" sz="2400" dirty="0">
                <a:solidFill>
                  <a:schemeClr val="accent1">
                    <a:lumMod val="50000"/>
                  </a:schemeClr>
                </a:solidFill>
              </a:rPr>
              <a:t>Eğitime karşı isteksizlik</a:t>
            </a:r>
          </a:p>
          <a:p>
            <a:pPr marL="457200" indent="-457200">
              <a:buFont typeface="Arial" panose="020B0604020202020204" pitchFamily="34" charset="0"/>
              <a:buChar char="•"/>
            </a:pPr>
            <a:r>
              <a:rPr lang="tr-TR" sz="2400" dirty="0">
                <a:solidFill>
                  <a:schemeClr val="accent1">
                    <a:lumMod val="50000"/>
                  </a:schemeClr>
                </a:solidFill>
              </a:rPr>
              <a:t>Çalışmanın cazibesi</a:t>
            </a:r>
          </a:p>
        </p:txBody>
      </p:sp>
    </p:spTree>
    <p:extLst>
      <p:ext uri="{BB962C8B-B14F-4D97-AF65-F5344CB8AC3E}">
        <p14:creationId xmlns:p14="http://schemas.microsoft.com/office/powerpoint/2010/main" val="147537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pic>
        <p:nvPicPr>
          <p:cNvPr id="5" name="Google Shape;149;p5">
            <a:extLst>
              <a:ext uri="{FF2B5EF4-FFF2-40B4-BE49-F238E27FC236}">
                <a16:creationId xmlns:a16="http://schemas.microsoft.com/office/drawing/2014/main" id="{9AD76D79-9C01-4928-A062-B94EFEF72181}"/>
              </a:ext>
            </a:extLst>
          </p:cNvPr>
          <p:cNvPicPr preferRelativeResize="0"/>
          <p:nvPr/>
        </p:nvPicPr>
        <p:blipFill rotWithShape="1">
          <a:blip r:embed="rId3">
            <a:alphaModFix/>
          </a:blip>
          <a:srcRect/>
          <a:stretch/>
        </p:blipFill>
        <p:spPr>
          <a:xfrm>
            <a:off x="664145" y="2287987"/>
            <a:ext cx="2473692" cy="3211660"/>
          </a:xfrm>
          <a:prstGeom prst="rect">
            <a:avLst/>
          </a:prstGeom>
          <a:noFill/>
          <a:ln>
            <a:noFill/>
          </a:ln>
        </p:spPr>
      </p:pic>
      <p:sp>
        <p:nvSpPr>
          <p:cNvPr id="7" name="TextBox 6">
            <a:extLst>
              <a:ext uri="{FF2B5EF4-FFF2-40B4-BE49-F238E27FC236}">
                <a16:creationId xmlns:a16="http://schemas.microsoft.com/office/drawing/2014/main" id="{43071B29-1324-47CB-B5E0-B627BEFF78E6}"/>
              </a:ext>
            </a:extLst>
          </p:cNvPr>
          <p:cNvSpPr txBox="1"/>
          <p:nvPr/>
        </p:nvSpPr>
        <p:spPr>
          <a:xfrm>
            <a:off x="4582428" y="2488280"/>
            <a:ext cx="6164980" cy="1938992"/>
          </a:xfrm>
          <a:prstGeom prst="rect">
            <a:avLst/>
          </a:prstGeom>
          <a:noFill/>
        </p:spPr>
        <p:txBody>
          <a:bodyPr wrap="square">
            <a:spAutoFit/>
          </a:bodyPr>
          <a:lstStyle/>
          <a:p>
            <a:pPr marR="0" lvl="0">
              <a:lnSpc>
                <a:spcPct val="100000"/>
              </a:lnSpc>
              <a:spcBef>
                <a:spcPts val="0"/>
              </a:spcBef>
              <a:spcAft>
                <a:spcPts val="0"/>
              </a:spcAft>
              <a:buClr>
                <a:srgbClr val="90C226"/>
              </a:buClr>
              <a:buSzPts val="1440"/>
            </a:pPr>
            <a:r>
              <a:rPr lang="tr-TR" sz="2400" b="0" i="0" u="none" strike="noStrike" cap="none" dirty="0">
                <a:solidFill>
                  <a:schemeClr val="accent1">
                    <a:lumMod val="50000"/>
                  </a:schemeClr>
                </a:solidFill>
                <a:ea typeface="Trebuchet MS"/>
                <a:cs typeface="Trebuchet MS"/>
                <a:sym typeface="Trebuchet MS"/>
              </a:rPr>
              <a:t>Nedenleri ne olursa olsun çocukların erken yaşta çalıştırılmaları; çocukların çocukluklarını yaşayamamalarına, eğitimden uzaklaşmalarına, fiziksel ve ruhsal gelişimlerinin olumsuz etkilenmesine yol açmaktadır.</a:t>
            </a:r>
          </a:p>
        </p:txBody>
      </p:sp>
    </p:spTree>
    <p:extLst>
      <p:ext uri="{BB962C8B-B14F-4D97-AF65-F5344CB8AC3E}">
        <p14:creationId xmlns:p14="http://schemas.microsoft.com/office/powerpoint/2010/main" val="3630877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EEA933D5-C7F1-CA44-8C9E-CBD0927F94A9}"/>
              </a:ext>
            </a:extLst>
          </p:cNvPr>
          <p:cNvSpPr txBox="1"/>
          <p:nvPr/>
        </p:nvSpPr>
        <p:spPr>
          <a:xfrm>
            <a:off x="7284472" y="2310063"/>
            <a:ext cx="4392577" cy="2677656"/>
          </a:xfrm>
          <a:prstGeom prst="rect">
            <a:avLst/>
          </a:prstGeom>
          <a:noFill/>
        </p:spPr>
        <p:txBody>
          <a:bodyPr wrap="square" rtlCol="0">
            <a:spAutoFit/>
          </a:bodyPr>
          <a:lstStyle/>
          <a:p>
            <a:pPr lvl="0"/>
            <a:r>
              <a:rPr lang="tr-TR" sz="2400" dirty="0">
                <a:solidFill>
                  <a:schemeClr val="accent1">
                    <a:lumMod val="50000"/>
                  </a:schemeClr>
                </a:solidFill>
              </a:rPr>
              <a:t>Şiddet, bireyin haklarını çiğneyen ve özgürce gelişimini engelleyen bir kavramdır. Çocukların çalıştırılması ekonomik şiddet örneğidir ve fiziksel, cinsel şiddet, ihmal ve istismar yaşantılarını da beraberinde getirebilmektedir.</a:t>
            </a:r>
          </a:p>
        </p:txBody>
      </p:sp>
      <p:sp>
        <p:nvSpPr>
          <p:cNvPr id="6" name="TextBox 8">
            <a:extLst>
              <a:ext uri="{FF2B5EF4-FFF2-40B4-BE49-F238E27FC236}">
                <a16:creationId xmlns:a16="http://schemas.microsoft.com/office/drawing/2014/main" id="{3B52C812-5357-C74D-8FDA-6F6A4426050A}"/>
              </a:ext>
            </a:extLst>
          </p:cNvPr>
          <p:cNvSpPr txBox="1"/>
          <p:nvPr/>
        </p:nvSpPr>
        <p:spPr>
          <a:xfrm>
            <a:off x="678753" y="2164795"/>
            <a:ext cx="2601686" cy="2123658"/>
          </a:xfrm>
          <a:prstGeom prst="rect">
            <a:avLst/>
          </a:prstGeom>
          <a:noFill/>
        </p:spPr>
        <p:txBody>
          <a:bodyPr wrap="square" rtlCol="0">
            <a:spAutoFit/>
          </a:bodyPr>
          <a:lstStyle/>
          <a:p>
            <a:r>
              <a:rPr lang="tr-TR" sz="4400" b="1" dirty="0">
                <a:solidFill>
                  <a:schemeClr val="bg1"/>
                </a:solidFill>
              </a:rPr>
              <a:t>Şiddet ve Çalışan Çocuk</a:t>
            </a:r>
          </a:p>
        </p:txBody>
      </p:sp>
      <p:pic>
        <p:nvPicPr>
          <p:cNvPr id="7" name="Google Shape;157;p6">
            <a:extLst>
              <a:ext uri="{FF2B5EF4-FFF2-40B4-BE49-F238E27FC236}">
                <a16:creationId xmlns:a16="http://schemas.microsoft.com/office/drawing/2014/main" id="{8B3AEC1A-6B16-4ABE-B2C5-A7B999DBC6E8}"/>
              </a:ext>
            </a:extLst>
          </p:cNvPr>
          <p:cNvPicPr preferRelativeResize="0"/>
          <p:nvPr/>
        </p:nvPicPr>
        <p:blipFill rotWithShape="1">
          <a:blip r:embed="rId4">
            <a:alphaModFix/>
          </a:blip>
          <a:srcRect/>
          <a:stretch/>
        </p:blipFill>
        <p:spPr>
          <a:xfrm>
            <a:off x="3959191" y="2170052"/>
            <a:ext cx="2810330" cy="3235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5005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53143" y="2105561"/>
            <a:ext cx="3009154" cy="1938992"/>
          </a:xfrm>
          <a:prstGeom prst="rect">
            <a:avLst/>
          </a:prstGeom>
          <a:noFill/>
        </p:spPr>
        <p:txBody>
          <a:bodyPr wrap="square" rtlCol="0">
            <a:spAutoFit/>
          </a:bodyPr>
          <a:lstStyle/>
          <a:p>
            <a:r>
              <a:rPr lang="tr-TR" sz="4000" b="1" dirty="0">
                <a:solidFill>
                  <a:schemeClr val="bg1"/>
                </a:solidFill>
              </a:rPr>
              <a:t>Şiddet ve Çalışan Çocuk</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52258" y="2105561"/>
            <a:ext cx="7086599" cy="2308324"/>
          </a:xfrm>
          <a:prstGeom prst="rect">
            <a:avLst/>
          </a:prstGeom>
          <a:noFill/>
        </p:spPr>
        <p:txBody>
          <a:bodyPr wrap="square" rtlCol="0">
            <a:spAutoFit/>
          </a:bodyPr>
          <a:lstStyle/>
          <a:p>
            <a:r>
              <a:rPr lang="tr-TR" sz="2400" dirty="0">
                <a:solidFill>
                  <a:schemeClr val="accent1">
                    <a:lumMod val="50000"/>
                  </a:schemeClr>
                </a:solidFill>
              </a:rPr>
              <a:t>Çalışmak çocuğun okula gitmesini engellemekte, gücünü tüketmekte ve onu işyerinde çeşitli sağlık risklerine, baskı ve fiziksel şiddete, hatta kimi zaman tacize uğramasına yol açmaktadır. Bu yıllar onun eğitim, spor ve oyunla geçirmesi, sosyalleşmesi ve gelişmesi gereken yıllardır (</a:t>
            </a:r>
            <a:r>
              <a:rPr lang="tr-TR" sz="2400" dirty="0" err="1">
                <a:solidFill>
                  <a:schemeClr val="accent1">
                    <a:lumMod val="50000"/>
                  </a:schemeClr>
                </a:solidFill>
              </a:rPr>
              <a:t>Graitcer</a:t>
            </a:r>
            <a:r>
              <a:rPr lang="tr-TR" sz="2400" dirty="0">
                <a:solidFill>
                  <a:schemeClr val="accent1">
                    <a:lumMod val="50000"/>
                  </a:schemeClr>
                </a:solidFill>
              </a:rPr>
              <a:t>, Lerer,1998).</a:t>
            </a:r>
          </a:p>
        </p:txBody>
      </p:sp>
    </p:spTree>
    <p:extLst>
      <p:ext uri="{BB962C8B-B14F-4D97-AF65-F5344CB8AC3E}">
        <p14:creationId xmlns:p14="http://schemas.microsoft.com/office/powerpoint/2010/main" val="339270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53143" y="2105561"/>
            <a:ext cx="3009154" cy="1938992"/>
          </a:xfrm>
          <a:prstGeom prst="rect">
            <a:avLst/>
          </a:prstGeom>
          <a:noFill/>
        </p:spPr>
        <p:txBody>
          <a:bodyPr wrap="square" rtlCol="0">
            <a:spAutoFit/>
          </a:bodyPr>
          <a:lstStyle/>
          <a:p>
            <a:r>
              <a:rPr lang="tr-TR" sz="4000" b="1" dirty="0">
                <a:solidFill>
                  <a:schemeClr val="bg1"/>
                </a:solidFill>
              </a:rPr>
              <a:t>Şiddet ve Çalışan Çocuk</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52257" y="2105561"/>
            <a:ext cx="7473443" cy="3754874"/>
          </a:xfrm>
          <a:prstGeom prst="rect">
            <a:avLst/>
          </a:prstGeom>
          <a:noFill/>
        </p:spPr>
        <p:txBody>
          <a:bodyPr wrap="square" rtlCol="0">
            <a:spAutoFit/>
          </a:bodyPr>
          <a:lstStyle/>
          <a:p>
            <a:r>
              <a:rPr lang="tr-TR" dirty="0">
                <a:solidFill>
                  <a:schemeClr val="accent1">
                    <a:lumMod val="50000"/>
                  </a:schemeClr>
                </a:solidFill>
              </a:rPr>
              <a:t>Çalışan çocukların uğradığı bedensel ve duygusal şiddet biçimleri şu şekilde sıralanabilir:</a:t>
            </a:r>
          </a:p>
          <a:p>
            <a:pPr marL="171450" marR="0" lvl="0" indent="-171450" rtl="0">
              <a:spcBef>
                <a:spcPts val="0"/>
              </a:spcBef>
              <a:spcAft>
                <a:spcPts val="0"/>
              </a:spcAft>
              <a:buFont typeface="Arial" panose="020B0604020202020204" pitchFamily="34" charset="0"/>
              <a:buChar char="•"/>
            </a:pPr>
            <a:r>
              <a:rPr lang="tr-TR" dirty="0">
                <a:solidFill>
                  <a:schemeClr val="accent1">
                    <a:lumMod val="50000"/>
                  </a:schemeClr>
                </a:solidFill>
                <a:ea typeface="Arial"/>
                <a:cs typeface="Arial"/>
                <a:sym typeface="Arial"/>
              </a:rPr>
              <a:t>Çocuğun duygusal gelişiminin gerektirdiği doğal ortamın yaratılamaması, yabancılaşan çocuğun kimliğinin ve davranışlarının sorgulanması, utandırma, aşağılama vb.</a:t>
            </a:r>
            <a:endParaRPr lang="tr-TR" dirty="0">
              <a:solidFill>
                <a:schemeClr val="accent1">
                  <a:lumMod val="50000"/>
                </a:schemeClr>
              </a:solidFill>
            </a:endParaRPr>
          </a:p>
          <a:p>
            <a:pPr marL="171450" marR="0" lvl="0" indent="-171450" rtl="0">
              <a:spcBef>
                <a:spcPts val="0"/>
              </a:spcBef>
              <a:spcAft>
                <a:spcPts val="0"/>
              </a:spcAft>
              <a:buFont typeface="Arial" panose="020B0604020202020204" pitchFamily="34" charset="0"/>
              <a:buChar char="•"/>
            </a:pPr>
            <a:r>
              <a:rPr lang="tr-TR" dirty="0">
                <a:solidFill>
                  <a:schemeClr val="accent1">
                    <a:lumMod val="50000"/>
                  </a:schemeClr>
                </a:solidFill>
                <a:ea typeface="Arial"/>
                <a:cs typeface="Arial"/>
                <a:sym typeface="Arial"/>
              </a:rPr>
              <a:t>Yetişkinlerin koyduğu sayısız kurallardan birine karşı gelmeleri </a:t>
            </a:r>
            <a:r>
              <a:rPr lang="tr-TR" u="sng" dirty="0">
                <a:solidFill>
                  <a:schemeClr val="accent1">
                    <a:lumMod val="50000"/>
                  </a:schemeClr>
                </a:solidFill>
                <a:ea typeface="Arial"/>
                <a:cs typeface="Arial"/>
                <a:sym typeface="Arial"/>
              </a:rPr>
              <a:t>cezalandırılmalarına </a:t>
            </a:r>
            <a:r>
              <a:rPr lang="tr-TR" dirty="0">
                <a:solidFill>
                  <a:schemeClr val="accent1">
                    <a:lumMod val="50000"/>
                  </a:schemeClr>
                </a:solidFill>
                <a:sym typeface="Arial"/>
              </a:rPr>
              <a:t>yol açar.</a:t>
            </a:r>
            <a:endParaRPr lang="tr-TR" dirty="0">
              <a:solidFill>
                <a:schemeClr val="accent1">
                  <a:lumMod val="50000"/>
                </a:schemeClr>
              </a:solidFill>
            </a:endParaRPr>
          </a:p>
          <a:p>
            <a:pPr marL="171450" marR="0" lvl="0" indent="-171450" rtl="0">
              <a:spcBef>
                <a:spcPts val="0"/>
              </a:spcBef>
              <a:spcAft>
                <a:spcPts val="0"/>
              </a:spcAft>
              <a:buFont typeface="Arial" panose="020B0604020202020204" pitchFamily="34" charset="0"/>
              <a:buChar char="•"/>
            </a:pPr>
            <a:r>
              <a:rPr lang="tr-TR" dirty="0">
                <a:solidFill>
                  <a:schemeClr val="accent1">
                    <a:lumMod val="50000"/>
                  </a:schemeClr>
                </a:solidFill>
                <a:ea typeface="Arial"/>
                <a:cs typeface="Arial"/>
                <a:sym typeface="Arial"/>
              </a:rPr>
              <a:t>İş arkadaşları, çocukları angarya işlerde, pis, ağır ya da ücretsiz işlerde kullanabilirler.</a:t>
            </a:r>
          </a:p>
          <a:p>
            <a:pPr marL="171450" marR="0" lvl="0" indent="-171450" rtl="0">
              <a:spcBef>
                <a:spcPts val="0"/>
              </a:spcBef>
              <a:spcAft>
                <a:spcPts val="0"/>
              </a:spcAft>
              <a:buFont typeface="Arial" panose="020B0604020202020204" pitchFamily="34" charset="0"/>
              <a:buChar char="•"/>
            </a:pPr>
            <a:r>
              <a:rPr lang="tr-TR" dirty="0">
                <a:solidFill>
                  <a:schemeClr val="accent1">
                    <a:lumMod val="50000"/>
                  </a:schemeClr>
                </a:solidFill>
                <a:ea typeface="Arial"/>
                <a:cs typeface="Arial"/>
                <a:sym typeface="Arial"/>
              </a:rPr>
              <a:t>Çocuk kayıt dışı çalıştırıldığı için, yaşamından çok değerli yılları hiçbir </a:t>
            </a:r>
            <a:r>
              <a:rPr lang="tr-TR" b="1" dirty="0">
                <a:solidFill>
                  <a:schemeClr val="accent1">
                    <a:lumMod val="50000"/>
                  </a:schemeClr>
                </a:solidFill>
                <a:ea typeface="Arial"/>
                <a:cs typeface="Arial"/>
                <a:sym typeface="Arial"/>
              </a:rPr>
              <a:t>sosyal güvence karşılığı olmaksızın </a:t>
            </a:r>
            <a:r>
              <a:rPr lang="tr-TR" dirty="0">
                <a:solidFill>
                  <a:schemeClr val="accent1">
                    <a:lumMod val="50000"/>
                  </a:schemeClr>
                </a:solidFill>
                <a:ea typeface="Arial"/>
                <a:cs typeface="Arial"/>
                <a:sym typeface="Arial"/>
              </a:rPr>
              <a:t>çalışmaya vermektedir ve çalışan haklarından yararlanamamaktadır.</a:t>
            </a:r>
            <a:endParaRPr lang="tr-TR" dirty="0">
              <a:solidFill>
                <a:schemeClr val="accent1">
                  <a:lumMod val="50000"/>
                </a:schemeClr>
              </a:solidFill>
            </a:endParaRPr>
          </a:p>
          <a:p>
            <a:pPr marL="171450" marR="0" lvl="0" indent="-171450" rtl="0">
              <a:spcBef>
                <a:spcPts val="0"/>
              </a:spcBef>
              <a:spcAft>
                <a:spcPts val="0"/>
              </a:spcAft>
              <a:buFont typeface="Arial" panose="020B0604020202020204" pitchFamily="34" charset="0"/>
              <a:buChar char="•"/>
            </a:pPr>
            <a:r>
              <a:rPr lang="tr-TR" dirty="0">
                <a:solidFill>
                  <a:schemeClr val="accent1">
                    <a:lumMod val="50000"/>
                  </a:schemeClr>
                </a:solidFill>
                <a:ea typeface="Arial"/>
                <a:cs typeface="Arial"/>
                <a:sym typeface="Arial"/>
              </a:rPr>
              <a:t>Cinsel ayrımcılık; yıldırma, kötüye kullanma, sarkıntılık, ırza geçme vb. </a:t>
            </a:r>
            <a:endParaRPr lang="tr-TR" dirty="0">
              <a:solidFill>
                <a:schemeClr val="accent1">
                  <a:lumMod val="50000"/>
                </a:schemeClr>
              </a:solidFill>
            </a:endParaRPr>
          </a:p>
        </p:txBody>
      </p:sp>
    </p:spTree>
    <p:extLst>
      <p:ext uri="{BB962C8B-B14F-4D97-AF65-F5344CB8AC3E}">
        <p14:creationId xmlns:p14="http://schemas.microsoft.com/office/powerpoint/2010/main" val="3910930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53143" y="2105561"/>
            <a:ext cx="3009154" cy="1938992"/>
          </a:xfrm>
          <a:prstGeom prst="rect">
            <a:avLst/>
          </a:prstGeom>
          <a:noFill/>
        </p:spPr>
        <p:txBody>
          <a:bodyPr wrap="square" rtlCol="0">
            <a:spAutoFit/>
          </a:bodyPr>
          <a:lstStyle/>
          <a:p>
            <a:r>
              <a:rPr lang="tr-TR" sz="4000" b="1" dirty="0">
                <a:solidFill>
                  <a:schemeClr val="bg1"/>
                </a:solidFill>
              </a:rPr>
              <a:t>Şiddet ve Çalışan Çocuk</a:t>
            </a:r>
          </a:p>
        </p:txBody>
      </p:sp>
      <p:sp>
        <p:nvSpPr>
          <p:cNvPr id="10" name="TextBox 9">
            <a:extLst>
              <a:ext uri="{FF2B5EF4-FFF2-40B4-BE49-F238E27FC236}">
                <a16:creationId xmlns:a16="http://schemas.microsoft.com/office/drawing/2014/main" id="{5EC90167-AB9F-1A4B-9E57-DC95942C427C}"/>
              </a:ext>
            </a:extLst>
          </p:cNvPr>
          <p:cNvSpPr txBox="1"/>
          <p:nvPr/>
        </p:nvSpPr>
        <p:spPr>
          <a:xfrm>
            <a:off x="4204864" y="2105561"/>
            <a:ext cx="7444568" cy="3477875"/>
          </a:xfrm>
          <a:prstGeom prst="rect">
            <a:avLst/>
          </a:prstGeom>
          <a:noFill/>
        </p:spPr>
        <p:txBody>
          <a:bodyPr wrap="square" rtlCol="0">
            <a:spAutoFit/>
          </a:bodyPr>
          <a:lstStyle/>
          <a:p>
            <a:pPr marL="342900" marR="0" lvl="0" indent="-342900" rtl="0">
              <a:spcBef>
                <a:spcPts val="0"/>
              </a:spcBef>
              <a:spcAft>
                <a:spcPts val="0"/>
              </a:spcAft>
              <a:buFont typeface="Wingdings" panose="05000000000000000000" pitchFamily="2" charset="2"/>
              <a:buChar char="ü"/>
            </a:pPr>
            <a:r>
              <a:rPr lang="tr-TR" sz="2000" dirty="0">
                <a:solidFill>
                  <a:schemeClr val="accent1">
                    <a:lumMod val="50000"/>
                  </a:schemeClr>
                </a:solidFill>
                <a:sym typeface="Arial"/>
              </a:rPr>
              <a:t>Çocuk şiddetin etkisinden kurtulmak adına, var olan durumu bastırır, bu bastırma bir aşamada geri dönüşüm sağlar; kişide kendisine karşı nefret ve aşağılama duygusu oluşur.  Aynı zamanda çocukta çevreye karşı tepkisel ve kontrol edilemez bir şiddet olgusu gelişir.</a:t>
            </a:r>
          </a:p>
          <a:p>
            <a:pPr marL="342900" lvl="0" indent="-342900">
              <a:buFont typeface="Wingdings" panose="05000000000000000000" pitchFamily="2" charset="2"/>
              <a:buChar char="ü"/>
            </a:pPr>
            <a:r>
              <a:rPr lang="tr-TR" sz="2000" dirty="0">
                <a:solidFill>
                  <a:schemeClr val="accent1">
                    <a:lumMod val="50000"/>
                  </a:schemeClr>
                </a:solidFill>
              </a:rPr>
              <a:t>Çocuğun çalışma yaşamında şiddete maruz kalması bir aşamadan sonra  benlik parçalanmasına neden olabilir; çünkü belirli bir sınırı aşınca, acıya dayanmak güçleşir, bu durumda heyecan ve duygular bir yana bırakılır ve duygulardan arınmış bir tutum sergilenmeye başlanır. Bu, kişiyi depresif duruma taşıyacak içsel boşalma duygusunun yeşermeye başladığı, ben ilişkisinin yitirildiği noktadır.</a:t>
            </a:r>
          </a:p>
        </p:txBody>
      </p:sp>
    </p:spTree>
    <p:extLst>
      <p:ext uri="{BB962C8B-B14F-4D97-AF65-F5344CB8AC3E}">
        <p14:creationId xmlns:p14="http://schemas.microsoft.com/office/powerpoint/2010/main" val="51837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53143" y="2105561"/>
            <a:ext cx="3009154" cy="1938992"/>
          </a:xfrm>
          <a:prstGeom prst="rect">
            <a:avLst/>
          </a:prstGeom>
          <a:noFill/>
        </p:spPr>
        <p:txBody>
          <a:bodyPr wrap="square" rtlCol="0">
            <a:spAutoFit/>
          </a:bodyPr>
          <a:lstStyle/>
          <a:p>
            <a:r>
              <a:rPr lang="tr-TR" sz="4000" b="1" dirty="0">
                <a:solidFill>
                  <a:schemeClr val="bg1"/>
                </a:solidFill>
              </a:rPr>
              <a:t>Şiddet ve Çalışan Çocuk</a:t>
            </a:r>
          </a:p>
        </p:txBody>
      </p:sp>
      <p:sp>
        <p:nvSpPr>
          <p:cNvPr id="10" name="TextBox 9">
            <a:extLst>
              <a:ext uri="{FF2B5EF4-FFF2-40B4-BE49-F238E27FC236}">
                <a16:creationId xmlns:a16="http://schemas.microsoft.com/office/drawing/2014/main" id="{5EC90167-AB9F-1A4B-9E57-DC95942C427C}"/>
              </a:ext>
            </a:extLst>
          </p:cNvPr>
          <p:cNvSpPr txBox="1"/>
          <p:nvPr/>
        </p:nvSpPr>
        <p:spPr>
          <a:xfrm>
            <a:off x="4204864" y="2105561"/>
            <a:ext cx="7444568" cy="2677656"/>
          </a:xfrm>
          <a:prstGeom prst="rect">
            <a:avLst/>
          </a:prstGeom>
          <a:noFill/>
        </p:spPr>
        <p:txBody>
          <a:bodyPr wrap="square" rtlCol="0">
            <a:spAutoFit/>
          </a:bodyPr>
          <a:lstStyle/>
          <a:p>
            <a:pPr marR="0" lvl="0" rtl="0">
              <a:spcBef>
                <a:spcPts val="0"/>
              </a:spcBef>
              <a:spcAft>
                <a:spcPts val="0"/>
              </a:spcAft>
            </a:pPr>
            <a:r>
              <a:rPr lang="tr-TR" sz="2400" dirty="0">
                <a:solidFill>
                  <a:schemeClr val="accent1">
                    <a:lumMod val="50000"/>
                  </a:schemeClr>
                </a:solidFill>
                <a:sym typeface="Arial"/>
              </a:rPr>
              <a:t>Çalışan gençler aile, okul gibi kontrollü olması beklenen sosyal çevrelerden uzakta kalarak alkol kullanımı açısından olumsuz sayılabilecek etmenlerle daha fazla karşılaşabilmektedir. Çalışma yaşamına katılımla birlikte gençlerin erişkin sorumluluğunu üstlenmesi, genel olarak bir erişkin davranışı ola­rak kabul gören </a:t>
            </a:r>
            <a:r>
              <a:rPr lang="tr-TR" sz="2400" dirty="0">
                <a:solidFill>
                  <a:srgbClr val="C00000"/>
                </a:solidFill>
                <a:sym typeface="Arial"/>
              </a:rPr>
              <a:t>alkol kullanımını da </a:t>
            </a:r>
            <a:r>
              <a:rPr lang="tr-TR" sz="2400" dirty="0">
                <a:solidFill>
                  <a:schemeClr val="accent1">
                    <a:lumMod val="50000"/>
                  </a:schemeClr>
                </a:solidFill>
                <a:sym typeface="Arial"/>
              </a:rPr>
              <a:t>beraberinde getirebilmektedir.</a:t>
            </a:r>
          </a:p>
        </p:txBody>
      </p:sp>
    </p:spTree>
    <p:extLst>
      <p:ext uri="{BB962C8B-B14F-4D97-AF65-F5344CB8AC3E}">
        <p14:creationId xmlns:p14="http://schemas.microsoft.com/office/powerpoint/2010/main" val="3026261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604</Words>
  <Application>Microsoft Office PowerPoint</Application>
  <PresentationFormat>Widescreen</PresentationFormat>
  <Paragraphs>40</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Deniz Çetin</cp:lastModifiedBy>
  <cp:revision>63</cp:revision>
  <dcterms:created xsi:type="dcterms:W3CDTF">2020-11-02T08:42:42Z</dcterms:created>
  <dcterms:modified xsi:type="dcterms:W3CDTF">2022-08-05T11:59:03Z</dcterms:modified>
</cp:coreProperties>
</file>